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7" r:id="rId3"/>
    <p:sldId id="283" r:id="rId4"/>
    <p:sldId id="285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80" r:id="rId22"/>
    <p:sldId id="286" r:id="rId23"/>
    <p:sldId id="282" r:id="rId24"/>
  </p:sldIdLst>
  <p:sldSz cx="9144000" cy="5143500" type="screen16x9"/>
  <p:notesSz cx="6858000" cy="9144000"/>
  <p:embeddedFontLst>
    <p:embeddedFont>
      <p:font typeface="Figtree Black" pitchFamily="2" charset="0"/>
      <p:bold r:id="rId26"/>
      <p:italic r:id="rId27"/>
      <p:boldItalic r:id="rId28"/>
    </p:embeddedFont>
    <p:embeddedFont>
      <p:font typeface="Hanken Grotesk" pitchFamily="2" charset="77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Nunito Light" panose="020F030202020403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7"/>
    <p:restoredTop sz="94682"/>
  </p:normalViewPr>
  <p:slideViewPr>
    <p:cSldViewPr snapToGrid="0">
      <p:cViewPr>
        <p:scale>
          <a:sx n="151" d="100"/>
          <a:sy n="151" d="100"/>
        </p:scale>
        <p:origin x="504" y="1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06374b85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06374b85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06374b85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06374b85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06374b8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06374b8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06374b8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06374b8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06374b8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06374b8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06374b8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06374b8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06374b85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06374b85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06374b8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06374b85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06374b8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06374b8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06374b85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06374b85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85522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06374b8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06374b8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06374b8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06374b8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"/>
            <a:ext cx="9364717" cy="6243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516478" y="336194"/>
            <a:ext cx="7468756" cy="21863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Proof-of-Concept Design of a Distributed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IoT System with Edge Computing &amp;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Storage Requirements</a:t>
            </a:r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257721" y="3845492"/>
            <a:ext cx="3486589" cy="107473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Tutor: David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Larrabeiti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 López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March 10, 2025.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Leganés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, Madrid, Spain</a:t>
            </a:r>
          </a:p>
        </p:txBody>
      </p:sp>
      <p:sp>
        <p:nvSpPr>
          <p:cNvPr id="2" name="Google Shape;313;p30">
            <a:extLst>
              <a:ext uri="{FF2B5EF4-FFF2-40B4-BE49-F238E27FC236}">
                <a16:creationId xmlns:a16="http://schemas.microsoft.com/office/drawing/2014/main" id="{375CC788-EBEC-C22D-4EA1-1C7399F610EC}"/>
              </a:ext>
            </a:extLst>
          </p:cNvPr>
          <p:cNvSpPr txBox="1">
            <a:spLocks/>
          </p:cNvSpPr>
          <p:nvPr/>
        </p:nvSpPr>
        <p:spPr>
          <a:xfrm>
            <a:off x="4572000" y="4318553"/>
            <a:ext cx="4398789" cy="6016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Dual Bachelor in Data Science and Engineering and  Telecommunication Technologies Engineering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456A34-4925-E4D4-D0ED-665288EE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556" y="186411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ldNum" idx="12"/>
          </p:nvPr>
        </p:nvSpPr>
        <p:spPr>
          <a:xfrm>
            <a:off x="831840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300" y="1017725"/>
            <a:ext cx="44483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551250" y="1386475"/>
            <a:ext cx="284765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Local DB with data encrypted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Backups on the cloud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C71FD80-014D-3668-0A96-21307317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076BE-905D-FA1E-2D96-5B43A5AC2FE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8351832" y="45270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75" y="616500"/>
            <a:ext cx="44036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461975" y="1106675"/>
            <a:ext cx="33993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Acts as the proxy to let users interact with the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Backend -&gt; NextJS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Frontend -&gt; React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Relays all request to the specific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A9E78F6-2798-3F1B-A030-F818E41D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F0C8D-84C3-5191-F690-26B04FF8ABA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Architecture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75" y="1017725"/>
            <a:ext cx="45110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D48C03A-2AE7-CA55-08D8-88B9E58F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41C5A-B891-EC3B-96EB-C30C65EB995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832485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450" name="Google Shape;450;p43"/>
          <p:cNvSpPr txBox="1"/>
          <p:nvPr/>
        </p:nvSpPr>
        <p:spPr>
          <a:xfrm>
            <a:off x="819150" y="1267425"/>
            <a:ext cx="32445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Firebase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SMS login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JWT tokens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00" y="1201923"/>
            <a:ext cx="5688726" cy="3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CE79F0C-4E5E-BD34-6DFD-E787BE63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45243-ACE7-B4ED-06C5-B87ED17E8D2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6225200" y="857825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1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3079575" y="14200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👾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01125" y="2481150"/>
            <a:ext cx="16116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🌐 ZeroTier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6225200" y="163530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2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6225200" y="358555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7090550" y="2622125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sp>
        <p:nvSpPr>
          <p:cNvPr id="464" name="Google Shape;464;p44"/>
          <p:cNvSpPr/>
          <p:nvPr/>
        </p:nvSpPr>
        <p:spPr>
          <a:xfrm>
            <a:off x="636425" y="36539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🧍User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693675" y="2536975"/>
            <a:ext cx="1685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Internet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66" name="Google Shape;466;p44"/>
          <p:cNvCxnSpPr>
            <a:stCxn id="464" idx="3"/>
            <a:endCxn id="465" idx="2"/>
          </p:cNvCxnSpPr>
          <p:nvPr/>
        </p:nvCxnSpPr>
        <p:spPr>
          <a:xfrm rot="10800000" flipH="1">
            <a:off x="1982825" y="3099225"/>
            <a:ext cx="553500" cy="8358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44"/>
          <p:cNvCxnSpPr>
            <a:stCxn id="465" idx="0"/>
            <a:endCxn id="459" idx="1"/>
          </p:cNvCxnSpPr>
          <p:nvPr/>
        </p:nvCxnSpPr>
        <p:spPr>
          <a:xfrm rot="-5400000">
            <a:off x="2390125" y="1847425"/>
            <a:ext cx="835800" cy="5433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4"/>
          <p:cNvCxnSpPr>
            <a:stCxn id="459" idx="3"/>
            <a:endCxn id="460" idx="0"/>
          </p:cNvCxnSpPr>
          <p:nvPr/>
        </p:nvCxnSpPr>
        <p:spPr>
          <a:xfrm>
            <a:off x="4425975" y="1701125"/>
            <a:ext cx="480900" cy="7800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4"/>
          <p:cNvCxnSpPr>
            <a:stCxn id="460" idx="3"/>
            <a:endCxn id="458" idx="1"/>
          </p:cNvCxnSpPr>
          <p:nvPr/>
        </p:nvCxnSpPr>
        <p:spPr>
          <a:xfrm rot="10800000" flipH="1">
            <a:off x="5712725" y="1138950"/>
            <a:ext cx="512400" cy="1623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4"/>
          <p:cNvCxnSpPr>
            <a:stCxn id="460" idx="3"/>
            <a:endCxn id="461" idx="1"/>
          </p:cNvCxnSpPr>
          <p:nvPr/>
        </p:nvCxnSpPr>
        <p:spPr>
          <a:xfrm rot="10800000" flipH="1">
            <a:off x="5712725" y="1916250"/>
            <a:ext cx="512400" cy="8460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4"/>
          <p:cNvCxnSpPr>
            <a:stCxn id="460" idx="3"/>
            <a:endCxn id="462" idx="1"/>
          </p:cNvCxnSpPr>
          <p:nvPr/>
        </p:nvCxnSpPr>
        <p:spPr>
          <a:xfrm>
            <a:off x="5712725" y="2762250"/>
            <a:ext cx="512400" cy="1104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0CC6DB6E-2C0E-49C5-B224-144C612C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59C66-67F3-66DC-1789-7CF4B04B33E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77" name="Google Shape;477;p45"/>
          <p:cNvSpPr txBox="1">
            <a:spLocks noGrp="1"/>
          </p:cNvSpPr>
          <p:nvPr>
            <p:ph type="sldNum" idx="12"/>
          </p:nvPr>
        </p:nvSpPr>
        <p:spPr>
          <a:xfrm>
            <a:off x="8371077" y="4511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479" name="Google Shape;479;p45"/>
          <p:cNvSpPr txBox="1"/>
          <p:nvPr/>
        </p:nvSpPr>
        <p:spPr>
          <a:xfrm>
            <a:off x="551250" y="1297175"/>
            <a:ext cx="26016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Github Actions -&gt; build packages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Ansible -&gt; make the upgrades automatically  (under development)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4C3D5F1-9718-0777-F7BD-9E1AE599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4A0FE-7638-4F14-F3E3-1C04296D393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36F19-A602-3759-8282-6E002849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35" y="943508"/>
            <a:ext cx="2918070" cy="3754967"/>
          </a:xfrm>
          <a:prstGeom prst="rect">
            <a:avLst/>
          </a:prstGeom>
        </p:spPr>
      </p:pic>
      <p:pic>
        <p:nvPicPr>
          <p:cNvPr id="478" name="Google Shape;4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67" y="1645821"/>
            <a:ext cx="3607760" cy="18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sldNum" idx="12"/>
          </p:nvPr>
        </p:nvSpPr>
        <p:spPr>
          <a:xfrm>
            <a:off x="8356678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176" y="445025"/>
            <a:ext cx="4194852" cy="36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2" y="1538083"/>
            <a:ext cx="3616102" cy="24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30A0AB5-9660-51CD-13CA-C9BF272A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7C069-3B1C-A485-AD60-8009EA2AAB4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1" name="Google Shape;501;p48"/>
          <p:cNvSpPr txBox="1">
            <a:spLocks noGrp="1"/>
          </p:cNvSpPr>
          <p:nvPr>
            <p:ph type="sldNum" idx="12"/>
          </p:nvPr>
        </p:nvSpPr>
        <p:spPr>
          <a:xfrm>
            <a:off x="8351832" y="45530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25" y="594725"/>
            <a:ext cx="1653500" cy="22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l="11449" t="25493" b="-5333"/>
          <a:stretch/>
        </p:blipFill>
        <p:spPr>
          <a:xfrm>
            <a:off x="5532800" y="445025"/>
            <a:ext cx="3182475" cy="36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50" y="1958600"/>
            <a:ext cx="181450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625" y="3287425"/>
            <a:ext cx="2599875" cy="14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38D37E-D4C1-2CDA-DDE9-5C744B60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771D8-7D84-908A-FE3C-FF7725E65B3B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sldNum" idx="12"/>
          </p:nvPr>
        </p:nvSpPr>
        <p:spPr>
          <a:xfrm>
            <a:off x="836759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1317785" y="3301450"/>
            <a:ext cx="226506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Fixed with Infrared Lights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564150"/>
            <a:ext cx="2625350" cy="1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4">
            <a:alphaModFix/>
          </a:blip>
          <a:srcRect l="1230" t="29007" r="-1230" b="33582"/>
          <a:stretch/>
        </p:blipFill>
        <p:spPr>
          <a:xfrm>
            <a:off x="1773825" y="3749575"/>
            <a:ext cx="1352989" cy="8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5">
            <a:alphaModFix/>
          </a:blip>
          <a:srcRect l="8949" r="8949"/>
          <a:stretch/>
        </p:blipFill>
        <p:spPr>
          <a:xfrm>
            <a:off x="4873225" y="984250"/>
            <a:ext cx="3321851" cy="18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6">
            <a:alphaModFix/>
          </a:blip>
          <a:srcRect l="9871" r="9871"/>
          <a:stretch/>
        </p:blipFill>
        <p:spPr>
          <a:xfrm>
            <a:off x="4873225" y="2942550"/>
            <a:ext cx="3321851" cy="19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0DA363-8985-3AF2-BFD8-B8401E19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Lighting Problems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719CE94-71BB-5D44-7D50-EB8E22AC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67AF1-C140-366C-4BBF-51E4A5DE422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5" y="1624650"/>
            <a:ext cx="4444974" cy="25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000" y="1832100"/>
            <a:ext cx="3515203" cy="19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B3FC94-A4D9-E4D9-0DC9-19CA0AA4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EF102C0-0AF3-2648-A3B7-41730B58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0D459-2DD9-A020-4530-3E206ACFF9D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1"/>
          <p:cNvCxnSpPr>
            <a:stCxn id="319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1"/>
          <p:cNvCxnSpPr>
            <a:stCxn id="321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BB56B47-09F7-8A89-40A9-20712B0C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48225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8EFF4-96AC-B7FA-B6EA-820E155D8B1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/>
          </a:blip>
          <a:srcRect l="10385" r="9971"/>
          <a:stretch/>
        </p:blipFill>
        <p:spPr>
          <a:xfrm>
            <a:off x="1243100" y="1570775"/>
            <a:ext cx="3420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700" y="8010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28A0D5-EA93-3C2C-6FB2-8BC476FF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948C325-C408-2898-44EF-E7B6586D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3A6E5-438C-511F-9DC9-49DB76EE27A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communities</a:t>
            </a:r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 uptime</a:t>
            </a:r>
            <a:endParaRPr/>
          </a:p>
        </p:txBody>
      </p:sp>
      <p:sp>
        <p:nvSpPr>
          <p:cNvPr id="561" name="Google Shape;561;p54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 txBox="1">
            <a:spLocks noGrp="1"/>
          </p:cNvSpPr>
          <p:nvPr>
            <p:ph type="title" idx="4"/>
          </p:nvPr>
        </p:nvSpPr>
        <p:spPr>
          <a:xfrm>
            <a:off x="707575" y="32632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detection</a:t>
            </a:r>
            <a:endParaRPr/>
          </a:p>
        </p:txBody>
      </p:sp>
      <p:sp>
        <p:nvSpPr>
          <p:cNvPr id="563" name="Google Shape;563;p54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4"/>
          <p:cNvSpPr txBox="1">
            <a:spLocks noGrp="1"/>
          </p:cNvSpPr>
          <p:nvPr>
            <p:ph type="sldNum" idx="12"/>
          </p:nvPr>
        </p:nvSpPr>
        <p:spPr>
          <a:xfrm>
            <a:off x="7887725" y="42374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BBA4798-61DD-6D67-2C1D-8F99D6D1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25" y="539500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6AE1-7BD3-DFF0-7DB4-F0D22E7824F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EE2B-8061-E95D-37FF-B331C17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3CEC-0A08-0DAE-8C3A-5E6C78F9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300000"/>
              </a:lnSpc>
            </a:pPr>
            <a:r>
              <a:rPr lang="en-US" dirty="0"/>
              <a:t>Develop a software project from start to finish (design, implementation, and production)</a:t>
            </a:r>
          </a:p>
          <a:p>
            <a:pPr>
              <a:lnSpc>
                <a:spcPct val="300000"/>
              </a:lnSpc>
            </a:pPr>
            <a:r>
              <a:rPr lang="en-US" dirty="0"/>
              <a:t>Communicate with stakeholders</a:t>
            </a:r>
          </a:p>
          <a:p>
            <a:pPr>
              <a:lnSpc>
                <a:spcPct val="300000"/>
              </a:lnSpc>
            </a:pPr>
            <a:r>
              <a:rPr lang="en-US" dirty="0"/>
              <a:t>Troubleshoot different problems</a:t>
            </a:r>
          </a:p>
          <a:p>
            <a:pPr>
              <a:lnSpc>
                <a:spcPct val="300000"/>
              </a:lnSpc>
            </a:pPr>
            <a:r>
              <a:rPr lang="en-US" dirty="0"/>
              <a:t>The importance of monitoring and logging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985B-405E-5B18-69B3-DB9999193F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725E-6786-A502-9132-A2B3DFF8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0FEC-26A7-5B8E-9288-B5E9B314FDD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102178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title"/>
          </p:nvPr>
        </p:nvSpPr>
        <p:spPr>
          <a:xfrm>
            <a:off x="2038200" y="17299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2038200" y="3018876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583" name="Google Shape;583;p56"/>
          <p:cNvSpPr txBox="1">
            <a:spLocks noGrp="1"/>
          </p:cNvSpPr>
          <p:nvPr>
            <p:ph type="sldNum" idx="12"/>
          </p:nvPr>
        </p:nvSpPr>
        <p:spPr>
          <a:xfrm>
            <a:off x="7870984" y="42059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4529A19-721E-574B-06A2-28D6ACC2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51" y="543959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DD3BE-B20B-3F98-3E78-AA3D9099EE3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B1B8A-BBBD-78C2-4A3B-AE09843A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99" y="1119831"/>
            <a:ext cx="2243910" cy="2991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collaboration with ATES SL (business in Valencia)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6E5D9-3EBB-CEEC-53B3-57A8D16F9FB5}"/>
              </a:ext>
            </a:extLst>
          </p:cNvPr>
          <p:cNvSpPr txBox="1"/>
          <p:nvPr/>
        </p:nvSpPr>
        <p:spPr>
          <a:xfrm>
            <a:off x="722376" y="2459275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Study the viability of a IoT System for automatic parking management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Developed in conjunction with the Automatic &amp; Robotics department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C8D5EA-983A-B30B-8D55-B8BABCD9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4A71-7BFB-2A02-1843-8DD9EC5CA11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4B02-7710-AB7F-8457-37FBE446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FF0DD-E89F-4862-E947-C2357D8311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36067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A58FA-DE5C-DADF-D279-EC9B3C771C6F}"/>
              </a:ext>
            </a:extLst>
          </p:cNvPr>
          <p:cNvSpPr txBox="1"/>
          <p:nvPr/>
        </p:nvSpPr>
        <p:spPr>
          <a:xfrm>
            <a:off x="5744346" y="2447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8BAB4-6939-FC4B-0B0B-4D1C663BA577}"/>
              </a:ext>
            </a:extLst>
          </p:cNvPr>
          <p:cNvSpPr txBox="1"/>
          <p:nvPr/>
        </p:nvSpPr>
        <p:spPr>
          <a:xfrm>
            <a:off x="2383308" y="244742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2761F-F805-7C0D-01C0-84E0759DC4BB}"/>
              </a:ext>
            </a:extLst>
          </p:cNvPr>
          <p:cNvSpPr txBox="1"/>
          <p:nvPr/>
        </p:nvSpPr>
        <p:spPr>
          <a:xfrm>
            <a:off x="4759924" y="185047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E618D-7187-58C6-2D8D-4D419500362B}"/>
              </a:ext>
            </a:extLst>
          </p:cNvPr>
          <p:cNvSpPr txBox="1"/>
          <p:nvPr/>
        </p:nvSpPr>
        <p:spPr>
          <a:xfrm>
            <a:off x="4759924" y="82464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FBCCA-61A1-A1E9-2408-0D9C8E669B43}"/>
              </a:ext>
            </a:extLst>
          </p:cNvPr>
          <p:cNvSpPr txBox="1"/>
          <p:nvPr/>
        </p:nvSpPr>
        <p:spPr>
          <a:xfrm>
            <a:off x="4072578" y="2489605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F5B5-FD30-2FC2-1700-796688F9D0D4}"/>
              </a:ext>
            </a:extLst>
          </p:cNvPr>
          <p:cNvSpPr txBox="1"/>
          <p:nvPr/>
        </p:nvSpPr>
        <p:spPr>
          <a:xfrm>
            <a:off x="3571616" y="1088989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☁️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EF32-F1B1-BD5D-34A0-1EA3BCA850EA}"/>
              </a:ext>
            </a:extLst>
          </p:cNvPr>
          <p:cNvSpPr txBox="1"/>
          <p:nvPr/>
        </p:nvSpPr>
        <p:spPr>
          <a:xfrm>
            <a:off x="5896746" y="2599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35337-6740-6F07-9A35-7C6A444E6427}"/>
              </a:ext>
            </a:extLst>
          </p:cNvPr>
          <p:cNvSpPr txBox="1"/>
          <p:nvPr/>
        </p:nvSpPr>
        <p:spPr>
          <a:xfrm>
            <a:off x="6049146" y="2752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9DBF9-DC6A-EEC7-B918-6931C3BC094D}"/>
              </a:ext>
            </a:extLst>
          </p:cNvPr>
          <p:cNvSpPr txBox="1"/>
          <p:nvPr/>
        </p:nvSpPr>
        <p:spPr>
          <a:xfrm>
            <a:off x="6201546" y="2904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90C0-CFDB-FDD4-2272-4C2C732289CC}"/>
              </a:ext>
            </a:extLst>
          </p:cNvPr>
          <p:cNvSpPr txBox="1"/>
          <p:nvPr/>
        </p:nvSpPr>
        <p:spPr>
          <a:xfrm>
            <a:off x="6353946" y="3057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6A665-BBE4-77BF-61E4-C70FF4761944}"/>
              </a:ext>
            </a:extLst>
          </p:cNvPr>
          <p:cNvSpPr txBox="1"/>
          <p:nvPr/>
        </p:nvSpPr>
        <p:spPr>
          <a:xfrm>
            <a:off x="6506346" y="3209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8DE1F-2775-7601-6B07-B0BB145CA365}"/>
              </a:ext>
            </a:extLst>
          </p:cNvPr>
          <p:cNvSpPr txBox="1"/>
          <p:nvPr/>
        </p:nvSpPr>
        <p:spPr>
          <a:xfrm>
            <a:off x="6658746" y="3361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E0A00-4D75-AAC1-F70C-BF07721D72D0}"/>
              </a:ext>
            </a:extLst>
          </p:cNvPr>
          <p:cNvSpPr txBox="1"/>
          <p:nvPr/>
        </p:nvSpPr>
        <p:spPr>
          <a:xfrm>
            <a:off x="6811146" y="3514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32C792-7DEF-8E28-3B1A-567E76D84D8B}"/>
              </a:ext>
            </a:extLst>
          </p:cNvPr>
          <p:cNvSpPr txBox="1"/>
          <p:nvPr/>
        </p:nvSpPr>
        <p:spPr>
          <a:xfrm>
            <a:off x="6963546" y="3666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B5096-D70A-DDAC-B442-54B2150A5F7C}"/>
              </a:ext>
            </a:extLst>
          </p:cNvPr>
          <p:cNvSpPr txBox="1"/>
          <p:nvPr/>
        </p:nvSpPr>
        <p:spPr>
          <a:xfrm>
            <a:off x="7115946" y="3819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8CC9A-A93A-7EAC-5C04-407DA9A3EC59}"/>
              </a:ext>
            </a:extLst>
          </p:cNvPr>
          <p:cNvSpPr txBox="1"/>
          <p:nvPr/>
        </p:nvSpPr>
        <p:spPr>
          <a:xfrm>
            <a:off x="7268346" y="3971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6F6096-6569-7338-34A5-4612E21E1E93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169507" y="2862926"/>
            <a:ext cx="903071" cy="4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554B2-74B8-DE82-5D51-632278FBCD6A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4858777" y="2862925"/>
            <a:ext cx="885569" cy="4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791CE-6456-AC61-AFFC-B50270E99D2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5153024" y="1655645"/>
            <a:ext cx="0" cy="19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E0D029-D2AA-F930-C01E-C97A3627EFFA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357815" y="1240147"/>
            <a:ext cx="402109" cy="26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10DE1F-CD3B-FA08-9358-5E8366A4B12B}"/>
              </a:ext>
            </a:extLst>
          </p:cNvPr>
          <p:cNvSpPr txBox="1"/>
          <p:nvPr/>
        </p:nvSpPr>
        <p:spPr>
          <a:xfrm>
            <a:off x="1674856" y="196168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🧍‍♂️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8BF07-38E2-740C-969D-73148E427055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2461055" y="1504488"/>
            <a:ext cx="1110561" cy="8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7511A2FB-C27E-EB42-70D2-84A1710D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F4443-2CEE-2C4B-28A4-C4040BFA63D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5969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756294" y="1491150"/>
            <a:ext cx="5595938" cy="2161725"/>
            <a:chOff x="756275" y="1337175"/>
            <a:chExt cx="3565200" cy="2161725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Build a scalable parking management system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Make it autonomous and fully automated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adaptable system for smart communities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D2D0E2A-2BB4-E0A5-33CF-2F4AE52B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A174A-561C-5F7E-865A-FC5AF438A92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1"/>
          </p:nvPr>
        </p:nvSpPr>
        <p:spPr>
          <a:xfrm>
            <a:off x="720000" y="1283350"/>
            <a:ext cx="7222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System able to recognize license plates and open gates automatically</a:t>
            </a:r>
            <a:endParaRPr dirty="0"/>
          </a:p>
          <a:p>
            <a:pPr marL="457200" lvl="0" indent="-33020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Owners can manage their parking lots and authorize users to enter</a:t>
            </a:r>
            <a:endParaRPr dirty="0"/>
          </a:p>
          <a:p>
            <a:pPr marL="457200" lvl="0" indent="-330200" algn="l" rtl="0">
              <a:lnSpc>
                <a:spcPct val="2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Communities can be dynamically added, system must be scalable</a:t>
            </a:r>
            <a:endParaRPr dirty="0"/>
          </a:p>
          <a:p>
            <a:pPr marL="457200" lvl="0" indent="-330200" algn="l" rtl="0">
              <a:lnSpc>
                <a:spcPct val="2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Application must be accessible from the internet &amp; mobile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sldNum" idx="12"/>
          </p:nvPr>
        </p:nvSpPr>
        <p:spPr>
          <a:xfrm>
            <a:off x="834395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2710932-CB05-8296-AED3-58DD0038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6E542-7D7D-3296-2D51-D62618F8BF9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390657" y="453065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72" name="Google Shape;372;p36"/>
          <p:cNvSpPr txBox="1"/>
          <p:nvPr/>
        </p:nvSpPr>
        <p:spPr>
          <a:xfrm>
            <a:off x="366225" y="21341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680425" y="220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Terminal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6242584" y="6907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Detection System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990513" y="14263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Actuators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16" y="1284404"/>
            <a:ext cx="770759" cy="76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l="27515" t="18856" r="28310" b="19643"/>
          <a:stretch/>
        </p:blipFill>
        <p:spPr>
          <a:xfrm>
            <a:off x="3325949" y="1284100"/>
            <a:ext cx="1074102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754" y="34250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29" y="48315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858" y="1359389"/>
            <a:ext cx="729726" cy="6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5E7A41E-8D40-4BA8-75C3-D5FA64668BD6}"/>
              </a:ext>
            </a:extLst>
          </p:cNvPr>
          <p:cNvSpPr txBox="1"/>
          <p:nvPr/>
        </p:nvSpPr>
        <p:spPr>
          <a:xfrm>
            <a:off x="1788995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Networking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" name="Google Shape;379;p36">
            <a:extLst>
              <a:ext uri="{FF2B5EF4-FFF2-40B4-BE49-F238E27FC236}">
                <a16:creationId xmlns:a16="http://schemas.microsoft.com/office/drawing/2014/main" id="{861AE117-106B-4BD6-8030-9B21C2FC5E31}"/>
              </a:ext>
            </a:extLst>
          </p:cNvPr>
          <p:cNvSpPr txBox="1"/>
          <p:nvPr/>
        </p:nvSpPr>
        <p:spPr>
          <a:xfrm>
            <a:off x="56201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Continuous Development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26" name="Picture 2" descr="Imágenes de Continuous Icon: descubre bancos de fotos, ilustraciones,  vectores y vídeos de 407,525 | Adobe Stock">
            <a:extLst>
              <a:ext uri="{FF2B5EF4-FFF2-40B4-BE49-F238E27FC236}">
                <a16:creationId xmlns:a16="http://schemas.microsoft.com/office/drawing/2014/main" id="{29F0F86F-8218-8410-FCBA-E5304B8B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29450"/>
            <a:ext cx="1253353" cy="7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- Free computer icons">
            <a:extLst>
              <a:ext uri="{FF2B5EF4-FFF2-40B4-BE49-F238E27FC236}">
                <a16:creationId xmlns:a16="http://schemas.microsoft.com/office/drawing/2014/main" id="{86C5E744-40FA-06AB-893D-AEAB6F60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24" y="3192179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6">
            <a:extLst>
              <a:ext uri="{FF2B5EF4-FFF2-40B4-BE49-F238E27FC236}">
                <a16:creationId xmlns:a16="http://schemas.microsoft.com/office/drawing/2014/main" id="{DB5C6BB0-5D51-797A-5EDB-F21696C5BC0C}"/>
              </a:ext>
            </a:extLst>
          </p:cNvPr>
          <p:cNvSpPr txBox="1"/>
          <p:nvPr/>
        </p:nvSpPr>
        <p:spPr>
          <a:xfrm>
            <a:off x="3380310" y="401965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Database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0" name="Picture 6" descr="Database - Free seo and web icons">
            <a:extLst>
              <a:ext uri="{FF2B5EF4-FFF2-40B4-BE49-F238E27FC236}">
                <a16:creationId xmlns:a16="http://schemas.microsoft.com/office/drawing/2014/main" id="{C7BF418E-3AFC-C286-1A88-BF762A39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0" y="3153284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bile Phone Icon Vector Art, Icons, and Graphics for Free Download">
            <a:extLst>
              <a:ext uri="{FF2B5EF4-FFF2-40B4-BE49-F238E27FC236}">
                <a16:creationId xmlns:a16="http://schemas.microsoft.com/office/drawing/2014/main" id="{CC7E4730-918D-1588-E1A0-BF12D3C4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84" y="2607033"/>
            <a:ext cx="878189" cy="8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et Website Icon Stroke PNG &amp; SVG Design For T-Shirts">
            <a:extLst>
              <a:ext uri="{FF2B5EF4-FFF2-40B4-BE49-F238E27FC236}">
                <a16:creationId xmlns:a16="http://schemas.microsoft.com/office/drawing/2014/main" id="{912AE4DF-897B-079D-72D9-5655BBF7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3" y="2422747"/>
            <a:ext cx="878190" cy="87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5;p36">
            <a:extLst>
              <a:ext uri="{FF2B5EF4-FFF2-40B4-BE49-F238E27FC236}">
                <a16:creationId xmlns:a16="http://schemas.microsoft.com/office/drawing/2014/main" id="{091A7860-A598-E50F-197F-7A3DA74A40E7}"/>
              </a:ext>
            </a:extLst>
          </p:cNvPr>
          <p:cNvSpPr txBox="1"/>
          <p:nvPr/>
        </p:nvSpPr>
        <p:spPr>
          <a:xfrm>
            <a:off x="6350807" y="3815002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6" name="Picture 12" descr="Sprocket Icon Vector Art, Icons, and Graphics for Free Download">
            <a:extLst>
              <a:ext uri="{FF2B5EF4-FFF2-40B4-BE49-F238E27FC236}">
                <a16:creationId xmlns:a16="http://schemas.microsoft.com/office/drawing/2014/main" id="{0C2E9149-7116-B502-056C-4F0348FF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22" y="3620887"/>
            <a:ext cx="909766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5;p36">
            <a:extLst>
              <a:ext uri="{FF2B5EF4-FFF2-40B4-BE49-F238E27FC236}">
                <a16:creationId xmlns:a16="http://schemas.microsoft.com/office/drawing/2014/main" id="{CD747C96-03E7-E1A6-04B7-E0A6E5975C6C}"/>
              </a:ext>
            </a:extLst>
          </p:cNvPr>
          <p:cNvSpPr txBox="1"/>
          <p:nvPr/>
        </p:nvSpPr>
        <p:spPr>
          <a:xfrm>
            <a:off x="6545766" y="277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9741F6-4F7D-048A-45F8-8DFAEDFA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0BC70-06D5-F5B3-5F14-721C37C95DB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/>
      <p:bldP spid="373" grpId="0"/>
      <p:bldP spid="374" grpId="0"/>
      <p:bldP spid="375" grpId="0"/>
      <p:bldP spid="3" grpId="0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4022650" y="809575"/>
            <a:ext cx="4791000" cy="270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8100" y="4627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349605" y="4553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90" name="Google Shape;390;p37"/>
          <p:cNvSpPr/>
          <p:nvPr/>
        </p:nvSpPr>
        <p:spPr>
          <a:xfrm>
            <a:off x="943300" y="13787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👤 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1" name="Google Shape;391;p37"/>
          <p:cNvCxnSpPr>
            <a:stCxn id="390" idx="2"/>
            <a:endCxn id="392" idx="1"/>
          </p:cNvCxnSpPr>
          <p:nvPr/>
        </p:nvCxnSpPr>
        <p:spPr>
          <a:xfrm rot="-5400000" flipH="1">
            <a:off x="1276750" y="2202375"/>
            <a:ext cx="947400" cy="424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37"/>
          <p:cNvSpPr/>
          <p:nvPr/>
        </p:nvSpPr>
        <p:spPr>
          <a:xfrm>
            <a:off x="1962775" y="260707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4266475" y="2244375"/>
            <a:ext cx="14970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⚙️</a:t>
            </a:r>
            <a:r>
              <a:rPr lang="en" sz="1100" b="1"/>
              <a:t> </a:t>
            </a: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Terminal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554300" y="938300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🗄️ DB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6515700" y="1782525"/>
            <a:ext cx="21669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🤖 LP Detection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0900" y="2696500"/>
            <a:ext cx="1822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🦾 Actuators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4354375" y="4081425"/>
            <a:ext cx="20271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794200" y="32587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cxnSp>
        <p:nvCxnSpPr>
          <p:cNvPr id="399" name="Google Shape;399;p37"/>
          <p:cNvCxnSpPr>
            <a:stCxn id="392" idx="3"/>
            <a:endCxn id="393" idx="1"/>
          </p:cNvCxnSpPr>
          <p:nvPr/>
        </p:nvCxnSpPr>
        <p:spPr>
          <a:xfrm rot="10800000" flipH="1">
            <a:off x="3309175" y="2525475"/>
            <a:ext cx="957300" cy="36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37"/>
          <p:cNvCxnSpPr>
            <a:stCxn id="392" idx="3"/>
            <a:endCxn id="397" idx="1"/>
          </p:cNvCxnSpPr>
          <p:nvPr/>
        </p:nvCxnSpPr>
        <p:spPr>
          <a:xfrm>
            <a:off x="3309175" y="2888175"/>
            <a:ext cx="1045200" cy="14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37"/>
          <p:cNvSpPr txBox="1"/>
          <p:nvPr/>
        </p:nvSpPr>
        <p:spPr>
          <a:xfrm>
            <a:off x="4727500" y="370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02" name="Google Shape;402;p37"/>
          <p:cNvCxnSpPr>
            <a:stCxn id="393" idx="3"/>
            <a:endCxn id="394" idx="2"/>
          </p:cNvCxnSpPr>
          <p:nvPr/>
        </p:nvCxnSpPr>
        <p:spPr>
          <a:xfrm rot="10800000" flipH="1">
            <a:off x="5763475" y="1500375"/>
            <a:ext cx="464100" cy="10251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37"/>
          <p:cNvCxnSpPr>
            <a:stCxn id="393" idx="3"/>
            <a:endCxn id="396" idx="1"/>
          </p:cNvCxnSpPr>
          <p:nvPr/>
        </p:nvCxnSpPr>
        <p:spPr>
          <a:xfrm>
            <a:off x="5763475" y="2525475"/>
            <a:ext cx="707400" cy="4521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7"/>
          <p:cNvCxnSpPr>
            <a:stCxn id="393" idx="3"/>
            <a:endCxn id="395" idx="1"/>
          </p:cNvCxnSpPr>
          <p:nvPr/>
        </p:nvCxnSpPr>
        <p:spPr>
          <a:xfrm rot="10800000" flipH="1">
            <a:off x="5763475" y="2063775"/>
            <a:ext cx="752100" cy="461700"/>
          </a:xfrm>
          <a:prstGeom prst="curvedConnector3">
            <a:avLst>
              <a:gd name="adj1" fmla="val 500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92;p37">
            <a:extLst>
              <a:ext uri="{FF2B5EF4-FFF2-40B4-BE49-F238E27FC236}">
                <a16:creationId xmlns:a16="http://schemas.microsoft.com/office/drawing/2014/main" id="{A95FFE3A-146D-5253-D4B7-AFA3B540E162}"/>
              </a:ext>
            </a:extLst>
          </p:cNvPr>
          <p:cNvSpPr/>
          <p:nvPr/>
        </p:nvSpPr>
        <p:spPr>
          <a:xfrm>
            <a:off x="404050" y="4187651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Hanken Grotesk"/>
                <a:cs typeface="Hanken Grotesk"/>
                <a:sym typeface="Figtree Black"/>
              </a:rPr>
              <a:t>CD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AE9D197-A036-7F7D-590F-468B2939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61968-74CB-CC1E-5577-7D987D6BC9A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25" y="8129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670325" y="1517450"/>
            <a:ext cx="40005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Brains of the operation, Jetson Nano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API for the outside -&gt; ExpressJS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Licence Plate Detection -&gt; YOLO with PyTorch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D613B6-03BC-3FC0-2E7A-FCF4436F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9CC06-CF20-BD0F-7A29-9F34C57D9B3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4157</TotalTime>
  <Words>452</Words>
  <Application>Microsoft Macintosh PowerPoint</Application>
  <PresentationFormat>On-screen Show (16:9)</PresentationFormat>
  <Paragraphs>168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Hanken Grotesk</vt:lpstr>
      <vt:lpstr>Lato</vt:lpstr>
      <vt:lpstr>Figtree Black</vt:lpstr>
      <vt:lpstr>Nunito Light</vt:lpstr>
      <vt:lpstr>Elegant Black &amp; White Thesis Defense by Slidesgo</vt:lpstr>
      <vt:lpstr>Proof-of-Concept Design of a Distributed IoT System with Edge Computing &amp; Storage Requirements</vt:lpstr>
      <vt:lpstr>Table of contents</vt:lpstr>
      <vt:lpstr>Project</vt:lpstr>
      <vt:lpstr>Problem</vt:lpstr>
      <vt:lpstr>Objectives</vt:lpstr>
      <vt:lpstr>Requirements</vt:lpstr>
      <vt:lpstr>High Level Overview</vt:lpstr>
      <vt:lpstr>Architecture</vt:lpstr>
      <vt:lpstr>Terminal</vt:lpstr>
      <vt:lpstr>Database</vt:lpstr>
      <vt:lpstr>Server</vt:lpstr>
      <vt:lpstr>Server Architecture</vt:lpstr>
      <vt:lpstr>Authentication</vt:lpstr>
      <vt:lpstr>Networking</vt:lpstr>
      <vt:lpstr>Deployment</vt:lpstr>
      <vt:lpstr>User Interface</vt:lpstr>
      <vt:lpstr>Testing</vt:lpstr>
      <vt:lpstr>Low Lighting Problems</vt:lpstr>
      <vt:lpstr>Speed</vt:lpstr>
      <vt:lpstr>Weather</vt:lpstr>
      <vt:lpstr>8 communities</vt:lpstr>
      <vt:lpstr>Lessons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7</cp:revision>
  <dcterms:modified xsi:type="dcterms:W3CDTF">2025-03-09T15:07:25Z</dcterms:modified>
</cp:coreProperties>
</file>